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7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4C99"/>
    <a:srgbClr val="182B4E"/>
    <a:srgbClr val="1F4998"/>
    <a:srgbClr val="31528F"/>
    <a:srgbClr val="8FAA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74"/>
    <p:restoredTop sz="96327"/>
  </p:normalViewPr>
  <p:slideViewPr>
    <p:cSldViewPr snapToGrid="0" snapToObjects="1">
      <p:cViewPr varScale="1">
        <p:scale>
          <a:sx n="137" d="100"/>
          <a:sy n="137" d="100"/>
        </p:scale>
        <p:origin x="224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D6B11-B7EB-B147-8AC5-C18926FD4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73C64F-4C38-0047-A03D-BC6DFF836D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0ACA7-E9D9-A240-962F-EBD628088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A005C6-4F40-324A-BDC8-89E0E0FDB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6437A-2525-FF49-A499-458DA1ED7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634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B725A-D8A8-E145-BE32-D9524348B1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0E09C6-63E0-8F4D-B568-C2116669D9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7E3A5-C47F-184F-8896-805BC7EE6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9962B-1636-294E-8E96-0243B9939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56CC6-271C-2D4D-A49B-5D0078891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71455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35BC5A-376D-ED4C-849A-4B5E8C8C58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7C1D63-5C45-1B4F-B75F-28397D5C82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029EE1-1A6E-F54C-A828-361A13FC2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86D0CE-25B1-8541-84E1-36C8C797B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E79F7-D460-CC4C-AC48-F3AEBE12F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83720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FD0C8-43C8-7942-B2B8-36E5B7E4A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1EE51-C0D6-714C-988C-42D1BE2E7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08B5D8-A96A-B742-B119-7BB4C5452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B461C6-5527-744C-983A-DB9EE223D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1D1ED8-24EA-464B-B76B-53AC21825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77038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D00EE-EC62-EC4C-BB18-B878D45067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894B9-B50E-3747-BCD9-DFBFFD266F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7887D-6108-394D-9B06-EA8C3B1E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687F9-8050-0C41-A5C8-91A347AD6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1DE24-088C-6D49-A666-D4DA70B68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4305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2C10F-7E10-1240-AD68-53EE97101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DCBD4-9E47-C24E-8124-D4175B164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8E9EB6-0406-B440-8CDF-B40F9C58EE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CE3E3-B5F2-9A40-A752-4B6B3E1BA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0A87CA-6E34-5D43-9FBF-34790EB2C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3057FC-8382-9F44-B6C1-A5E060BD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3938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95E98-D664-3B48-8274-E7A83A359A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00ADF6-A551-244E-95A4-2A78112F7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FC7110-DE4E-8A47-B9F0-E0C933EF1D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D31C73-E577-0C47-BED3-FE09A90C72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0268561-AC3A-E046-9891-0DC7A8154E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9FCB7F-C5D8-914E-8D8A-6F0EF54D7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A026ED-D91E-5646-A713-D1543B025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8F1F89-CBF8-3B46-916A-91202831B4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02956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8625-36AF-4E49-837A-CA1D3FB58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8D9C9-A023-4E4D-BB98-D812A26E6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EA04DA-D07C-224F-AC6D-13EAC8060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0F10F-D243-3148-8D50-E9E2114AE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1894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B6E46C-D5C3-C44E-9AA9-3233546A1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55FAC-4C9B-B642-B82F-033BEB7B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B9A000-116F-0142-AE14-D9A6EEB38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89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F346-E913-0447-9942-63B746702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F70A9-B0D4-C142-BF6A-830DF46847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AF2212-8EAE-274B-A3A1-0E1C702A7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63C37C-CAAF-2B4B-AF8B-4AC7D86D0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B0BC8-94FE-8649-86EC-049F2A473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3E9CC-0471-3347-AA0B-0A428AEB3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3890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093EE-86A2-D745-9CFB-4213B85C7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45D3C2-EE7E-174E-987D-878A7FD890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9A0700-6EF2-5849-9066-499929763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14EB5B-2CD5-1D4A-9CA2-F2A96121C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D02FAC-86C8-3E41-858A-0451D1DC5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7872-58D6-A24A-8D48-03421EC00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5692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1765A-C4CF-1446-A475-2807525C3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16D3B6-40E6-C147-BE04-36C1DFA97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5CC28-06F2-FE4F-A0E3-A8E2026AD2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91DC74-073E-3649-BF39-B99C411A9BD2}" type="datetimeFigureOut">
              <a:rPr lang="en-GB" smtClean="0"/>
              <a:t>02/08/2020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019B19-07E9-AB4B-961F-3A500CD916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AB4894-DAF5-7846-A332-672F389AA4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0BD0C-F68E-0144-B214-83744F1FFAE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8042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>
            <a:extLst>
              <a:ext uri="{FF2B5EF4-FFF2-40B4-BE49-F238E27FC236}">
                <a16:creationId xmlns:a16="http://schemas.microsoft.com/office/drawing/2014/main" id="{BF41059B-1862-994B-97A1-BF30507C60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</a:blip>
          <a:srcRect/>
          <a:stretch/>
        </p:blipFill>
        <p:spPr bwMode="auto">
          <a:xfrm>
            <a:off x="7033" y="1282"/>
            <a:ext cx="12177954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CF941E09-0281-CE4D-A50A-A9DEE519B65E}"/>
              </a:ext>
            </a:extLst>
          </p:cNvPr>
          <p:cNvGrpSpPr/>
          <p:nvPr/>
        </p:nvGrpSpPr>
        <p:grpSpPr>
          <a:xfrm>
            <a:off x="206710" y="3117457"/>
            <a:ext cx="11778558" cy="1742767"/>
            <a:chOff x="206710" y="3968324"/>
            <a:chExt cx="11778558" cy="174276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41DEE5B6-A145-1243-B02E-144035D2ACAE}"/>
                </a:ext>
              </a:extLst>
            </p:cNvPr>
            <p:cNvSpPr txBox="1"/>
            <p:nvPr/>
          </p:nvSpPr>
          <p:spPr>
            <a:xfrm>
              <a:off x="206710" y="5126316"/>
              <a:ext cx="1177855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3200" i="1" dirty="0">
                  <a:solidFill>
                    <a:srgbClr val="1E4B99"/>
                  </a:solidFill>
                  <a:latin typeface="Montserrat Light" pitchFamily="2" charset="77"/>
                </a:rPr>
                <a:t>Working out where to live in Toronto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A2750F52-83CF-CF47-8B3C-D1CA172A10C6}"/>
                </a:ext>
              </a:extLst>
            </p:cNvPr>
            <p:cNvSpPr txBox="1"/>
            <p:nvPr/>
          </p:nvSpPr>
          <p:spPr>
            <a:xfrm>
              <a:off x="4278036" y="3968324"/>
              <a:ext cx="3635932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4000" b="1" dirty="0">
                  <a:solidFill>
                    <a:srgbClr val="1E4B99"/>
                  </a:solidFill>
                  <a:latin typeface="Montserrat SemiBold" pitchFamily="2" charset="77"/>
                </a:rPr>
                <a:t>The Big Move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4179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Findings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229FE9-A8D2-024D-A880-B1FF05EB6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6562" y="1518449"/>
            <a:ext cx="1854805" cy="439471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995B435-0AA1-5548-ACF0-101A91D0BE94}"/>
              </a:ext>
            </a:extLst>
          </p:cNvPr>
          <p:cNvSpPr txBox="1"/>
          <p:nvPr/>
        </p:nvSpPr>
        <p:spPr>
          <a:xfrm>
            <a:off x="5891878" y="876087"/>
            <a:ext cx="376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The 28 similar neighbourhoods</a:t>
            </a:r>
          </a:p>
        </p:txBody>
      </p:sp>
    </p:spTree>
    <p:extLst>
      <p:ext uri="{BB962C8B-B14F-4D97-AF65-F5344CB8AC3E}">
        <p14:creationId xmlns:p14="http://schemas.microsoft.com/office/powerpoint/2010/main" val="537210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115522" y="2763312"/>
            <a:ext cx="28982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Conclusion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0C76E0-2749-F542-A02B-EA7AF0CC3AED}"/>
              </a:ext>
            </a:extLst>
          </p:cNvPr>
          <p:cNvSpPr txBox="1"/>
          <p:nvPr/>
        </p:nvSpPr>
        <p:spPr>
          <a:xfrm>
            <a:off x="4138794" y="1378317"/>
            <a:ext cx="721656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I identified 28 similar neighbourhoods by venue categories &amp; proximity to the city centre.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These may be neighbourhoods that are similar to North Melbourne to consider living 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Montserrat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Further analysis should be performed including other parameters of importance to neighbourhood similarity.</a:t>
            </a:r>
          </a:p>
        </p:txBody>
      </p:sp>
    </p:spTree>
    <p:extLst>
      <p:ext uri="{BB962C8B-B14F-4D97-AF65-F5344CB8AC3E}">
        <p14:creationId xmlns:p14="http://schemas.microsoft.com/office/powerpoint/2010/main" val="34592931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561536" y="2763312"/>
            <a:ext cx="200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Intro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9AD993-25EA-CF4C-905B-A814C9FE6B3C}"/>
              </a:ext>
            </a:extLst>
          </p:cNvPr>
          <p:cNvSpPr txBox="1"/>
          <p:nvPr/>
        </p:nvSpPr>
        <p:spPr>
          <a:xfrm>
            <a:off x="4064150" y="1378317"/>
            <a:ext cx="73565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Light" pitchFamily="2" charset="77"/>
              </a:rPr>
              <a:t>I’m considering moving from </a:t>
            </a:r>
            <a:r>
              <a:rPr lang="en-GB" dirty="0">
                <a:latin typeface="Montserrat Medium" pitchFamily="2" charset="77"/>
              </a:rPr>
              <a:t>Melbourne</a:t>
            </a:r>
            <a:r>
              <a:rPr lang="en-GB" dirty="0">
                <a:latin typeface="Montserrat Light" pitchFamily="2" charset="77"/>
              </a:rPr>
              <a:t> to </a:t>
            </a:r>
            <a:r>
              <a:rPr lang="en-GB" dirty="0">
                <a:latin typeface="Montserrat Medium" pitchFamily="2" charset="77"/>
              </a:rPr>
              <a:t>Toronto</a:t>
            </a:r>
            <a:r>
              <a:rPr lang="en-GB" dirty="0">
                <a:latin typeface="Montserrat Light" pitchFamily="2" charset="77"/>
              </a:rPr>
              <a:t> for work.</a:t>
            </a:r>
          </a:p>
          <a:p>
            <a:pPr>
              <a:tabLst>
                <a:tab pos="3771900" algn="l"/>
                <a:tab pos="5237163" algn="l"/>
              </a:tabLst>
            </a:pPr>
            <a:r>
              <a:rPr lang="en-GB" dirty="0">
                <a:latin typeface="Montserrat Light" pitchFamily="2" charset="77"/>
              </a:rPr>
              <a:t>	🇦🇺	🇨🇦</a:t>
            </a: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r>
              <a:rPr lang="en-GB" dirty="0">
                <a:latin typeface="Montserrat Light" pitchFamily="2" charset="77"/>
              </a:rPr>
              <a:t>I </a:t>
            </a:r>
            <a:r>
              <a:rPr lang="en-GB" dirty="0">
                <a:latin typeface="Montserrat Medium" pitchFamily="2" charset="77"/>
              </a:rPr>
              <a:t>need</a:t>
            </a:r>
            <a:r>
              <a:rPr lang="en-GB" dirty="0">
                <a:latin typeface="Montserrat Light" pitchFamily="2" charset="77"/>
              </a:rPr>
              <a:t> to find areas of Toronto to live in.</a:t>
            </a: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r>
              <a:rPr lang="en-GB" dirty="0">
                <a:latin typeface="Montserrat Light" pitchFamily="2" charset="77"/>
              </a:rPr>
              <a:t>Preferably, I’d like somewhere similar to where I live now,</a:t>
            </a:r>
            <a:br>
              <a:rPr lang="en-GB" dirty="0">
                <a:latin typeface="Montserrat Light" pitchFamily="2" charset="77"/>
              </a:rPr>
            </a:br>
            <a:r>
              <a:rPr lang="en-GB" dirty="0">
                <a:latin typeface="Montserrat Medium" pitchFamily="2" charset="77"/>
              </a:rPr>
              <a:t>North Melbourne</a:t>
            </a:r>
            <a:r>
              <a:rPr lang="en-GB" dirty="0">
                <a:latin typeface="Montserrat Light" pitchFamily="2" charset="77"/>
              </a:rPr>
              <a:t>, a suburb famous for its cafes and hip culture.</a:t>
            </a:r>
          </a:p>
        </p:txBody>
      </p:sp>
    </p:spTree>
    <p:extLst>
      <p:ext uri="{BB962C8B-B14F-4D97-AF65-F5344CB8AC3E}">
        <p14:creationId xmlns:p14="http://schemas.microsoft.com/office/powerpoint/2010/main" val="3623140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813ACF-D2DB-544C-8238-B3DC938E47FB}"/>
              </a:ext>
            </a:extLst>
          </p:cNvPr>
          <p:cNvSpPr txBox="1"/>
          <p:nvPr/>
        </p:nvSpPr>
        <p:spPr>
          <a:xfrm>
            <a:off x="92657" y="70530"/>
            <a:ext cx="34307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b="1" dirty="0">
                <a:solidFill>
                  <a:srgbClr val="1D4C99"/>
                </a:solidFill>
                <a:latin typeface="Montserrat SemiBold" pitchFamily="2" charset="77"/>
              </a:rPr>
              <a:t>NORTH MELBOURNE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5544D0A-E1E4-3940-829B-66C6F5DB5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81" y="786927"/>
            <a:ext cx="4430487" cy="21375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050DAA5-34B8-1C47-A519-A4C2CE7B93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0319" y="1524000"/>
            <a:ext cx="5461000" cy="381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F60D278-4BAE-E943-8A36-779D6522DB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0772" y="3095198"/>
            <a:ext cx="3790303" cy="2842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739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561536" y="2763312"/>
            <a:ext cx="20062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Data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640868-66D9-B548-93EB-84DAA9D0B1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7278" y="4582758"/>
            <a:ext cx="5145055" cy="98817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D16778D-1D28-D541-8909-4026A190B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0862" y="2122719"/>
            <a:ext cx="2677886" cy="16067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63F0E1B-7E5C-CE4B-849E-1AE96C47EFDD}"/>
              </a:ext>
            </a:extLst>
          </p:cNvPr>
          <p:cNvSpPr txBox="1"/>
          <p:nvPr/>
        </p:nvSpPr>
        <p:spPr>
          <a:xfrm>
            <a:off x="4866719" y="3900719"/>
            <a:ext cx="5686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Foursquare API </a:t>
            </a:r>
            <a:r>
              <a:rPr lang="en-GB" dirty="0">
                <a:latin typeface="Montserrat Light" pitchFamily="2" charset="77"/>
              </a:rPr>
              <a:t>– venues data (location, category)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E503D0-D140-DE42-B945-4C06BE67EFBD}"/>
              </a:ext>
            </a:extLst>
          </p:cNvPr>
          <p:cNvSpPr txBox="1"/>
          <p:nvPr/>
        </p:nvSpPr>
        <p:spPr>
          <a:xfrm>
            <a:off x="5156061" y="5612981"/>
            <a:ext cx="5107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>
                <a:latin typeface="Montserrat Medium" pitchFamily="2" charset="77"/>
              </a:rPr>
              <a:t>Latitude.to</a:t>
            </a:r>
            <a:r>
              <a:rPr lang="en-GB" dirty="0">
                <a:latin typeface="Montserrat Medium" pitchFamily="2" charset="77"/>
              </a:rPr>
              <a:t> </a:t>
            </a:r>
            <a:r>
              <a:rPr lang="en-GB" dirty="0">
                <a:latin typeface="Montserrat Light" pitchFamily="2" charset="77"/>
              </a:rPr>
              <a:t>– geographical coordinates data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D853B4-0396-FF46-A5CF-2A9000196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6375" y="238312"/>
            <a:ext cx="1266859" cy="11549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577BBCF-21BF-6E4D-95A3-577265E1CA8B}"/>
              </a:ext>
            </a:extLst>
          </p:cNvPr>
          <p:cNvSpPr txBox="1"/>
          <p:nvPr/>
        </p:nvSpPr>
        <p:spPr>
          <a:xfrm>
            <a:off x="4011515" y="1521306"/>
            <a:ext cx="73965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Wikipedia </a:t>
            </a:r>
            <a:r>
              <a:rPr lang="en-GB" dirty="0">
                <a:latin typeface="Montserrat Light" pitchFamily="2" charset="77"/>
              </a:rPr>
              <a:t>– Toronto neighbourhood data (postal code, borough)</a:t>
            </a:r>
          </a:p>
        </p:txBody>
      </p:sp>
    </p:spTree>
    <p:extLst>
      <p:ext uri="{BB962C8B-B14F-4D97-AF65-F5344CB8AC3E}">
        <p14:creationId xmlns:p14="http://schemas.microsoft.com/office/powerpoint/2010/main" val="1343470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Methods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71CD29-5B3F-E442-9150-43569B949BAF}"/>
              </a:ext>
            </a:extLst>
          </p:cNvPr>
          <p:cNvSpPr txBox="1"/>
          <p:nvPr/>
        </p:nvSpPr>
        <p:spPr>
          <a:xfrm>
            <a:off x="4323520" y="685820"/>
            <a:ext cx="6909264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1520 venue records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Medium" pitchFamily="2" charset="77"/>
              </a:rPr>
              <a:t>1507</a:t>
            </a:r>
            <a:r>
              <a:rPr lang="en-GB" dirty="0">
                <a:latin typeface="Montserrat Light" pitchFamily="2" charset="77"/>
              </a:rPr>
              <a:t> venues within 500m of </a:t>
            </a:r>
            <a:r>
              <a:rPr lang="en-GB" dirty="0">
                <a:latin typeface="Montserrat Medium" pitchFamily="2" charset="77"/>
              </a:rPr>
              <a:t>32</a:t>
            </a:r>
            <a:r>
              <a:rPr lang="en-GB" dirty="0">
                <a:latin typeface="Montserrat Light" pitchFamily="2" charset="77"/>
              </a:rPr>
              <a:t> Toronto neighbourhoods</a:t>
            </a:r>
            <a:br>
              <a:rPr lang="en-GB" dirty="0">
                <a:latin typeface="Montserrat Light" pitchFamily="2" charset="77"/>
              </a:rPr>
            </a:br>
            <a:r>
              <a:rPr lang="en-GB" dirty="0">
                <a:latin typeface="Montserrat Light" pitchFamily="2" charset="77"/>
              </a:rPr>
              <a:t>(neighbourhoods within 7.2km of city centre)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Medium" pitchFamily="2" charset="77"/>
              </a:rPr>
              <a:t>13</a:t>
            </a:r>
            <a:r>
              <a:rPr lang="en-GB" dirty="0">
                <a:latin typeface="Montserrat Light" pitchFamily="2" charset="77"/>
              </a:rPr>
              <a:t> venues within 500m of North Melbourne</a:t>
            </a: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r>
              <a:rPr lang="en-GB" dirty="0">
                <a:latin typeface="Montserrat Light" pitchFamily="2" charset="77"/>
              </a:rPr>
              <a:t>Grouped by </a:t>
            </a:r>
            <a:r>
              <a:rPr lang="en-GB" dirty="0">
                <a:latin typeface="Montserrat Medium" pitchFamily="2" charset="77"/>
              </a:rPr>
              <a:t>category</a:t>
            </a:r>
            <a:r>
              <a:rPr lang="en-GB" dirty="0">
                <a:latin typeface="Montserrat Light" pitchFamily="2" charset="77"/>
              </a:rPr>
              <a:t> &amp; </a:t>
            </a:r>
            <a:r>
              <a:rPr lang="en-GB" dirty="0">
                <a:latin typeface="Montserrat Medium" pitchFamily="2" charset="77"/>
              </a:rPr>
              <a:t>neighbourhood</a:t>
            </a: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endParaRPr lang="en-GB" dirty="0">
              <a:latin typeface="Montserrat Light" pitchFamily="2" charset="77"/>
            </a:endParaRPr>
          </a:p>
          <a:p>
            <a:r>
              <a:rPr lang="en-GB" dirty="0">
                <a:latin typeface="Montserrat Medium" pitchFamily="2" charset="77"/>
              </a:rPr>
              <a:t>K-means cluster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1-10 clusters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10 initialisations per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latin typeface="Montserrat Light" pitchFamily="2" charset="77"/>
              </a:rPr>
              <a:t>Elbow point determined for optimal cluster #</a:t>
            </a:r>
          </a:p>
        </p:txBody>
      </p:sp>
    </p:spTree>
    <p:extLst>
      <p:ext uri="{BB962C8B-B14F-4D97-AF65-F5344CB8AC3E}">
        <p14:creationId xmlns:p14="http://schemas.microsoft.com/office/powerpoint/2010/main" val="2552039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Results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849D688C-76F2-5C46-AC91-19D607986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3518" y="2020831"/>
            <a:ext cx="8192372" cy="213129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12C6413-1AE7-1C4C-A130-ECA258046327}"/>
              </a:ext>
            </a:extLst>
          </p:cNvPr>
          <p:cNvSpPr txBox="1"/>
          <p:nvPr/>
        </p:nvSpPr>
        <p:spPr>
          <a:xfrm>
            <a:off x="6546565" y="1250302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Exploring the data</a:t>
            </a:r>
          </a:p>
        </p:txBody>
      </p:sp>
    </p:spTree>
    <p:extLst>
      <p:ext uri="{BB962C8B-B14F-4D97-AF65-F5344CB8AC3E}">
        <p14:creationId xmlns:p14="http://schemas.microsoft.com/office/powerpoint/2010/main" val="2740703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Results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2C6413-1AE7-1C4C-A130-ECA258046327}"/>
              </a:ext>
            </a:extLst>
          </p:cNvPr>
          <p:cNvSpPr txBox="1"/>
          <p:nvPr/>
        </p:nvSpPr>
        <p:spPr>
          <a:xfrm>
            <a:off x="6198713" y="1278294"/>
            <a:ext cx="3021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K-means cluster analysis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638E698-4FC4-874A-A7F5-063BA58FA2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5103" y="1816100"/>
            <a:ext cx="5029200" cy="32258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8BF65D9-969C-C740-9B49-239B3FE9F542}"/>
              </a:ext>
            </a:extLst>
          </p:cNvPr>
          <p:cNvCxnSpPr>
            <a:cxnSpLocks/>
          </p:cNvCxnSpPr>
          <p:nvPr/>
        </p:nvCxnSpPr>
        <p:spPr>
          <a:xfrm flipH="1">
            <a:off x="7249887" y="2967135"/>
            <a:ext cx="1101011" cy="79310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12125DE-7C20-304B-A8CC-9419BDDDCCC3}"/>
              </a:ext>
            </a:extLst>
          </p:cNvPr>
          <p:cNvSpPr txBox="1"/>
          <p:nvPr/>
        </p:nvSpPr>
        <p:spPr>
          <a:xfrm>
            <a:off x="8350898" y="2628581"/>
            <a:ext cx="13885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latin typeface="Montserrat ExtraLight" pitchFamily="2" charset="77"/>
              </a:rPr>
              <a:t>Elbow point</a:t>
            </a:r>
          </a:p>
        </p:txBody>
      </p:sp>
    </p:spTree>
    <p:extLst>
      <p:ext uri="{BB962C8B-B14F-4D97-AF65-F5344CB8AC3E}">
        <p14:creationId xmlns:p14="http://schemas.microsoft.com/office/powerpoint/2010/main" val="1076201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Results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2C6413-1AE7-1C4C-A130-ECA258046327}"/>
              </a:ext>
            </a:extLst>
          </p:cNvPr>
          <p:cNvSpPr txBox="1"/>
          <p:nvPr/>
        </p:nvSpPr>
        <p:spPr>
          <a:xfrm>
            <a:off x="6198713" y="1278294"/>
            <a:ext cx="3021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K-means cluster analysis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E66647C5-4219-D149-AF07-2D843EDBC9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622241"/>
              </p:ext>
            </p:extLst>
          </p:nvPr>
        </p:nvGraphicFramePr>
        <p:xfrm>
          <a:off x="3645703" y="2159377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08091751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6641813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Cluster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Number of neighbourhoods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4707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15375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1*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80260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8293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600" b="0" i="0" dirty="0">
                          <a:latin typeface="Montserrat Light" pitchFamily="2" charset="77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9067802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91E410E-5BA7-4C4C-96F9-95297A7BE7E1}"/>
              </a:ext>
            </a:extLst>
          </p:cNvPr>
          <p:cNvSpPr txBox="1"/>
          <p:nvPr/>
        </p:nvSpPr>
        <p:spPr>
          <a:xfrm>
            <a:off x="5284199" y="4525328"/>
            <a:ext cx="48510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>
                <a:latin typeface="Montserrat ExtraLight" pitchFamily="2" charset="77"/>
              </a:rPr>
              <a:t>* Containing North Melbourne (not included in count)</a:t>
            </a:r>
          </a:p>
        </p:txBody>
      </p:sp>
    </p:spTree>
    <p:extLst>
      <p:ext uri="{BB962C8B-B14F-4D97-AF65-F5344CB8AC3E}">
        <p14:creationId xmlns:p14="http://schemas.microsoft.com/office/powerpoint/2010/main" val="3891846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Freeform 1"/>
          <p:cNvSpPr/>
          <p:nvPr/>
        </p:nvSpPr>
        <p:spPr>
          <a:xfrm>
            <a:off x="2062" y="-6136"/>
            <a:ext cx="3125186" cy="6873311"/>
          </a:xfrm>
          <a:custGeom>
            <a:avLst/>
            <a:gdLst/>
            <a:ahLst/>
            <a:cxnLst/>
            <a:rect l="l" t="t" r="r" b="b"/>
            <a:pathLst>
              <a:path w="4504643" h="6516917">
                <a:moveTo>
                  <a:pt x="4504643" y="6516917"/>
                </a:moveTo>
                <a:lnTo>
                  <a:pt x="0" y="6516917"/>
                </a:lnTo>
                <a:lnTo>
                  <a:pt x="0" y="0"/>
                </a:lnTo>
                <a:lnTo>
                  <a:pt x="4504643" y="0"/>
                </a:lnTo>
                <a:lnTo>
                  <a:pt x="4504643" y="651691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7669E4D-51D5-4F40-B8E4-181C214C383B}"/>
              </a:ext>
            </a:extLst>
          </p:cNvPr>
          <p:cNvSpPr/>
          <p:nvPr/>
        </p:nvSpPr>
        <p:spPr>
          <a:xfrm>
            <a:off x="0" y="6179090"/>
            <a:ext cx="12190476" cy="67891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1">
                  <a:lumMod val="40000"/>
                  <a:lumOff val="6000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文本框 53">
            <a:extLst>
              <a:ext uri="{FF2B5EF4-FFF2-40B4-BE49-F238E27FC236}">
                <a16:creationId xmlns:a16="http://schemas.microsoft.com/office/drawing/2014/main" id="{A1629534-C88D-514F-9616-EC343ECAE69E}"/>
              </a:ext>
            </a:extLst>
          </p:cNvPr>
          <p:cNvSpPr txBox="1"/>
          <p:nvPr/>
        </p:nvSpPr>
        <p:spPr>
          <a:xfrm>
            <a:off x="386110" y="2763312"/>
            <a:ext cx="23570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1D4C99"/>
                </a:solidFill>
                <a:latin typeface="Montserrat" pitchFamily="2" charset="77"/>
              </a:rPr>
              <a:t>Results</a:t>
            </a:r>
            <a:endParaRPr lang="zh-CN" altLang="en-US" sz="3600" b="1" dirty="0">
              <a:solidFill>
                <a:srgbClr val="1D4C99"/>
              </a:solidFill>
              <a:latin typeface="Montserrat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2C6413-1AE7-1C4C-A130-ECA258046327}"/>
              </a:ext>
            </a:extLst>
          </p:cNvPr>
          <p:cNvSpPr txBox="1"/>
          <p:nvPr/>
        </p:nvSpPr>
        <p:spPr>
          <a:xfrm>
            <a:off x="6198713" y="1278294"/>
            <a:ext cx="3021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Montserrat Medium" pitchFamily="2" charset="77"/>
              </a:rPr>
              <a:t>K-means cluster analysis</a:t>
            </a:r>
          </a:p>
        </p:txBody>
      </p:sp>
      <p:pic>
        <p:nvPicPr>
          <p:cNvPr id="6" name="Picture 5" descr="A close up of a map&#10;&#10;Description automatically generated">
            <a:extLst>
              <a:ext uri="{FF2B5EF4-FFF2-40B4-BE49-F238E27FC236}">
                <a16:creationId xmlns:a16="http://schemas.microsoft.com/office/drawing/2014/main" id="{D4C1F9CA-8DBF-3741-A607-D6D6B382D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2937" y="1931437"/>
            <a:ext cx="6045554" cy="364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679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1318</TotalTime>
  <Words>233</Words>
  <Application>Microsoft Macintosh PowerPoint</Application>
  <PresentationFormat>Widescreen</PresentationFormat>
  <Paragraphs>68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Arial</vt:lpstr>
      <vt:lpstr>Calibri</vt:lpstr>
      <vt:lpstr>Calibri Light</vt:lpstr>
      <vt:lpstr>Montserrat</vt:lpstr>
      <vt:lpstr>Montserrat ExtraLight</vt:lpstr>
      <vt:lpstr>Montserrat Light</vt:lpstr>
      <vt:lpstr>Montserrat Medium</vt:lpstr>
      <vt:lpstr>Montserrat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CHAN Matthew</dc:creator>
  <cp:lastModifiedBy>CHAN Matthew</cp:lastModifiedBy>
  <cp:revision>261</cp:revision>
  <dcterms:created xsi:type="dcterms:W3CDTF">2020-07-20T14:30:50Z</dcterms:created>
  <dcterms:modified xsi:type="dcterms:W3CDTF">2020-08-02T20:19:34Z</dcterms:modified>
</cp:coreProperties>
</file>

<file path=docProps/thumbnail.jpeg>
</file>